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23" r:id="rId3"/>
    <p:sldId id="333" r:id="rId4"/>
    <p:sldId id="334" r:id="rId5"/>
    <p:sldId id="335" r:id="rId6"/>
    <p:sldId id="325" r:id="rId7"/>
    <p:sldId id="293" r:id="rId8"/>
    <p:sldId id="324" r:id="rId9"/>
    <p:sldId id="326" r:id="rId10"/>
    <p:sldId id="328" r:id="rId11"/>
    <p:sldId id="330" r:id="rId12"/>
    <p:sldId id="332" r:id="rId13"/>
    <p:sldId id="331" r:id="rId14"/>
    <p:sldId id="327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CC"/>
    <a:srgbClr val="FF3300"/>
    <a:srgbClr val="2603BD"/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3357" autoAdjust="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30DB0B-9A7E-44AC-8102-6D1110B692D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3AFF8D2-3DF3-4A2B-BE8E-AD5FA3AE62F5}">
      <dgm:prSet phldrT="[Text]" custT="1"/>
      <dgm:spPr/>
      <dgm:t>
        <a:bodyPr/>
        <a:lstStyle/>
        <a:p>
          <a:r>
            <a:rPr lang="en-US" sz="2400" dirty="0" smtClean="0"/>
            <a:t>Crops</a:t>
          </a:r>
          <a:endParaRPr lang="en-US" sz="2400" dirty="0"/>
        </a:p>
      </dgm:t>
    </dgm:pt>
    <dgm:pt modelId="{EC68FB0F-7EDE-4553-94C1-6F27DA8F5146}" type="parTrans" cxnId="{827D9047-7F8A-4575-ACDB-C78B0F2A547D}">
      <dgm:prSet/>
      <dgm:spPr/>
      <dgm:t>
        <a:bodyPr/>
        <a:lstStyle/>
        <a:p>
          <a:endParaRPr lang="en-US"/>
        </a:p>
      </dgm:t>
    </dgm:pt>
    <dgm:pt modelId="{953B040B-B6A9-46EB-96A6-883442141AF6}" type="sibTrans" cxnId="{827D9047-7F8A-4575-ACDB-C78B0F2A547D}">
      <dgm:prSet/>
      <dgm:spPr/>
      <dgm:t>
        <a:bodyPr/>
        <a:lstStyle/>
        <a:p>
          <a:endParaRPr lang="en-US"/>
        </a:p>
      </dgm:t>
    </dgm:pt>
    <dgm:pt modelId="{638EF8A9-4320-4712-AE6A-CFD5B207CE8B}">
      <dgm:prSet phldrT="[Text]" custT="1"/>
      <dgm:spPr/>
      <dgm:t>
        <a:bodyPr/>
        <a:lstStyle/>
        <a:p>
          <a:r>
            <a:rPr lang="en-US" sz="2400" dirty="0" smtClean="0"/>
            <a:t>Soil and water</a:t>
          </a:r>
          <a:endParaRPr lang="en-US" sz="2400" dirty="0"/>
        </a:p>
      </dgm:t>
    </dgm:pt>
    <dgm:pt modelId="{81CCB4A0-E12C-4CDD-A1B2-BC6D4CBB8C7B}" type="parTrans" cxnId="{0C43AE47-1738-4C40-8364-D1ED7E6EEA13}">
      <dgm:prSet/>
      <dgm:spPr/>
      <dgm:t>
        <a:bodyPr/>
        <a:lstStyle/>
        <a:p>
          <a:endParaRPr lang="en-US"/>
        </a:p>
      </dgm:t>
    </dgm:pt>
    <dgm:pt modelId="{256F36F2-372F-4C42-B9D8-5137BF8E5E52}" type="sibTrans" cxnId="{0C43AE47-1738-4C40-8364-D1ED7E6EEA13}">
      <dgm:prSet/>
      <dgm:spPr/>
      <dgm:t>
        <a:bodyPr/>
        <a:lstStyle/>
        <a:p>
          <a:endParaRPr lang="en-US"/>
        </a:p>
      </dgm:t>
    </dgm:pt>
    <dgm:pt modelId="{630FCE59-A88F-4611-8103-22E133D88707}">
      <dgm:prSet phldrT="[Text]" custT="1"/>
      <dgm:spPr/>
      <dgm:t>
        <a:bodyPr/>
        <a:lstStyle/>
        <a:p>
          <a:r>
            <a:rPr lang="en-US" sz="2400" dirty="0" smtClean="0"/>
            <a:t>Livestock</a:t>
          </a:r>
          <a:endParaRPr lang="en-US" sz="2400" dirty="0"/>
        </a:p>
      </dgm:t>
    </dgm:pt>
    <dgm:pt modelId="{645E6F5E-9F91-4B0A-8FDA-5513D604C2A9}" type="parTrans" cxnId="{E88F6B0F-8534-4A88-8516-8CC4B9B4D939}">
      <dgm:prSet/>
      <dgm:spPr/>
      <dgm:t>
        <a:bodyPr/>
        <a:lstStyle/>
        <a:p>
          <a:endParaRPr lang="en-US"/>
        </a:p>
      </dgm:t>
    </dgm:pt>
    <dgm:pt modelId="{F8700B86-3B79-48BA-BC18-106D4776BE41}" type="sibTrans" cxnId="{E88F6B0F-8534-4A88-8516-8CC4B9B4D939}">
      <dgm:prSet/>
      <dgm:spPr/>
      <dgm:t>
        <a:bodyPr/>
        <a:lstStyle/>
        <a:p>
          <a:endParaRPr lang="en-US"/>
        </a:p>
      </dgm:t>
    </dgm:pt>
    <dgm:pt modelId="{2B0685E3-FDAF-4991-B9CF-99AECB10922A}" type="pres">
      <dgm:prSet presAssocID="{0330DB0B-9A7E-44AC-8102-6D1110B692D8}" presName="compositeShape" presStyleCnt="0">
        <dgm:presLayoutVars>
          <dgm:chMax val="7"/>
          <dgm:dir/>
          <dgm:resizeHandles val="exact"/>
        </dgm:presLayoutVars>
      </dgm:prSet>
      <dgm:spPr/>
    </dgm:pt>
    <dgm:pt modelId="{2FC713D8-E88F-4C6D-9A6D-B8F74A1F7CB0}" type="pres">
      <dgm:prSet presAssocID="{83AFF8D2-3DF3-4A2B-BE8E-AD5FA3AE62F5}" presName="circ1" presStyleLbl="vennNode1" presStyleIdx="0" presStyleCnt="3" custScaleX="115244" custScaleY="101268"/>
      <dgm:spPr/>
      <dgm:t>
        <a:bodyPr/>
        <a:lstStyle/>
        <a:p>
          <a:endParaRPr lang="en-US"/>
        </a:p>
      </dgm:t>
    </dgm:pt>
    <dgm:pt modelId="{D2B00804-1BD8-4DE5-9113-027CADDF99A8}" type="pres">
      <dgm:prSet presAssocID="{83AFF8D2-3DF3-4A2B-BE8E-AD5FA3AE62F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88D4FA-7515-4B97-BD2B-0819DE9E3834}" type="pres">
      <dgm:prSet presAssocID="{638EF8A9-4320-4712-AE6A-CFD5B207CE8B}" presName="circ2" presStyleLbl="vennNode1" presStyleIdx="1" presStyleCnt="3" custScaleX="118662" custScaleY="109033"/>
      <dgm:spPr/>
      <dgm:t>
        <a:bodyPr/>
        <a:lstStyle/>
        <a:p>
          <a:endParaRPr lang="en-US"/>
        </a:p>
      </dgm:t>
    </dgm:pt>
    <dgm:pt modelId="{FCB20E35-C85E-4F5A-8D6A-7BFCE830EFE4}" type="pres">
      <dgm:prSet presAssocID="{638EF8A9-4320-4712-AE6A-CFD5B207CE8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47F393-D591-4D5A-ABC3-0A01B5242D13}" type="pres">
      <dgm:prSet presAssocID="{630FCE59-A88F-4611-8103-22E133D88707}" presName="circ3" presStyleLbl="vennNode1" presStyleIdx="2" presStyleCnt="3" custScaleX="113066" custScaleY="102096"/>
      <dgm:spPr/>
      <dgm:t>
        <a:bodyPr/>
        <a:lstStyle/>
        <a:p>
          <a:endParaRPr lang="en-US"/>
        </a:p>
      </dgm:t>
    </dgm:pt>
    <dgm:pt modelId="{2F516C57-35F0-4AEF-AF32-CBD07999A7AB}" type="pres">
      <dgm:prSet presAssocID="{630FCE59-A88F-4611-8103-22E133D8870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43AE47-1738-4C40-8364-D1ED7E6EEA13}" srcId="{0330DB0B-9A7E-44AC-8102-6D1110B692D8}" destId="{638EF8A9-4320-4712-AE6A-CFD5B207CE8B}" srcOrd="1" destOrd="0" parTransId="{81CCB4A0-E12C-4CDD-A1B2-BC6D4CBB8C7B}" sibTransId="{256F36F2-372F-4C42-B9D8-5137BF8E5E52}"/>
    <dgm:cxn modelId="{5A916694-1E28-4D3D-905F-DC51C7C57F50}" type="presOf" srcId="{83AFF8D2-3DF3-4A2B-BE8E-AD5FA3AE62F5}" destId="{D2B00804-1BD8-4DE5-9113-027CADDF99A8}" srcOrd="1" destOrd="0" presId="urn:microsoft.com/office/officeart/2005/8/layout/venn1"/>
    <dgm:cxn modelId="{78A70718-6815-461F-9BB7-CB49A9B0D621}" type="presOf" srcId="{83AFF8D2-3DF3-4A2B-BE8E-AD5FA3AE62F5}" destId="{2FC713D8-E88F-4C6D-9A6D-B8F74A1F7CB0}" srcOrd="0" destOrd="0" presId="urn:microsoft.com/office/officeart/2005/8/layout/venn1"/>
    <dgm:cxn modelId="{F54D340F-A74B-4252-909E-72AA0BF88990}" type="presOf" srcId="{630FCE59-A88F-4611-8103-22E133D88707}" destId="{2F516C57-35F0-4AEF-AF32-CBD07999A7AB}" srcOrd="1" destOrd="0" presId="urn:microsoft.com/office/officeart/2005/8/layout/venn1"/>
    <dgm:cxn modelId="{827D9047-7F8A-4575-ACDB-C78B0F2A547D}" srcId="{0330DB0B-9A7E-44AC-8102-6D1110B692D8}" destId="{83AFF8D2-3DF3-4A2B-BE8E-AD5FA3AE62F5}" srcOrd="0" destOrd="0" parTransId="{EC68FB0F-7EDE-4553-94C1-6F27DA8F5146}" sibTransId="{953B040B-B6A9-46EB-96A6-883442141AF6}"/>
    <dgm:cxn modelId="{6110E705-347F-4B06-A51A-B7EDD1903EF2}" type="presOf" srcId="{638EF8A9-4320-4712-AE6A-CFD5B207CE8B}" destId="{FCB20E35-C85E-4F5A-8D6A-7BFCE830EFE4}" srcOrd="1" destOrd="0" presId="urn:microsoft.com/office/officeart/2005/8/layout/venn1"/>
    <dgm:cxn modelId="{AC6C52DE-FBE8-4BD3-95CA-BD6536EBF9AA}" type="presOf" srcId="{638EF8A9-4320-4712-AE6A-CFD5B207CE8B}" destId="{0388D4FA-7515-4B97-BD2B-0819DE9E3834}" srcOrd="0" destOrd="0" presId="urn:microsoft.com/office/officeart/2005/8/layout/venn1"/>
    <dgm:cxn modelId="{40AB76EB-2794-486D-B789-21284D513594}" type="presOf" srcId="{630FCE59-A88F-4611-8103-22E133D88707}" destId="{9547F393-D591-4D5A-ABC3-0A01B5242D13}" srcOrd="0" destOrd="0" presId="urn:microsoft.com/office/officeart/2005/8/layout/venn1"/>
    <dgm:cxn modelId="{E88F6B0F-8534-4A88-8516-8CC4B9B4D939}" srcId="{0330DB0B-9A7E-44AC-8102-6D1110B692D8}" destId="{630FCE59-A88F-4611-8103-22E133D88707}" srcOrd="2" destOrd="0" parTransId="{645E6F5E-9F91-4B0A-8FDA-5513D604C2A9}" sibTransId="{F8700B86-3B79-48BA-BC18-106D4776BE41}"/>
    <dgm:cxn modelId="{D92C47E0-4D82-48CE-91EB-BDDB415FEE01}" type="presOf" srcId="{0330DB0B-9A7E-44AC-8102-6D1110B692D8}" destId="{2B0685E3-FDAF-4991-B9CF-99AECB10922A}" srcOrd="0" destOrd="0" presId="urn:microsoft.com/office/officeart/2005/8/layout/venn1"/>
    <dgm:cxn modelId="{9D7FB0F6-F96A-469A-BEA0-0EA9555D7204}" type="presParOf" srcId="{2B0685E3-FDAF-4991-B9CF-99AECB10922A}" destId="{2FC713D8-E88F-4C6D-9A6D-B8F74A1F7CB0}" srcOrd="0" destOrd="0" presId="urn:microsoft.com/office/officeart/2005/8/layout/venn1"/>
    <dgm:cxn modelId="{129727CB-BBF0-4DAA-9F0B-A5186EFC1487}" type="presParOf" srcId="{2B0685E3-FDAF-4991-B9CF-99AECB10922A}" destId="{D2B00804-1BD8-4DE5-9113-027CADDF99A8}" srcOrd="1" destOrd="0" presId="urn:microsoft.com/office/officeart/2005/8/layout/venn1"/>
    <dgm:cxn modelId="{81BCE9E6-F508-445C-9D02-86E915212516}" type="presParOf" srcId="{2B0685E3-FDAF-4991-B9CF-99AECB10922A}" destId="{0388D4FA-7515-4B97-BD2B-0819DE9E3834}" srcOrd="2" destOrd="0" presId="urn:microsoft.com/office/officeart/2005/8/layout/venn1"/>
    <dgm:cxn modelId="{076031E0-3490-4C48-887C-E94CD643F9BD}" type="presParOf" srcId="{2B0685E3-FDAF-4991-B9CF-99AECB10922A}" destId="{FCB20E35-C85E-4F5A-8D6A-7BFCE830EFE4}" srcOrd="3" destOrd="0" presId="urn:microsoft.com/office/officeart/2005/8/layout/venn1"/>
    <dgm:cxn modelId="{4CBBBE32-E4DE-4B4B-B93B-B459E3FF7F69}" type="presParOf" srcId="{2B0685E3-FDAF-4991-B9CF-99AECB10922A}" destId="{9547F393-D591-4D5A-ABC3-0A01B5242D13}" srcOrd="4" destOrd="0" presId="urn:microsoft.com/office/officeart/2005/8/layout/venn1"/>
    <dgm:cxn modelId="{DAEAB163-42F4-4EB1-B7EC-54DE8478A93B}" type="presParOf" srcId="{2B0685E3-FDAF-4991-B9CF-99AECB10922A}" destId="{2F516C57-35F0-4AEF-AF32-CBD07999A7A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C713D8-E88F-4C6D-9A6D-B8F74A1F7CB0}">
      <dsp:nvSpPr>
        <dsp:cNvPr id="0" name=""/>
        <dsp:cNvSpPr/>
      </dsp:nvSpPr>
      <dsp:spPr>
        <a:xfrm>
          <a:off x="1387617" y="-10345"/>
          <a:ext cx="2423719" cy="212978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Crops</a:t>
          </a:r>
          <a:endParaRPr lang="en-US" sz="2400" kern="1200" dirty="0"/>
        </a:p>
      </dsp:txBody>
      <dsp:txXfrm>
        <a:off x="1710780" y="362367"/>
        <a:ext cx="1777394" cy="958404"/>
      </dsp:txXfrm>
    </dsp:sp>
    <dsp:sp modelId="{0388D4FA-7515-4B97-BD2B-0819DE9E3834}">
      <dsp:nvSpPr>
        <dsp:cNvPr id="0" name=""/>
        <dsp:cNvSpPr/>
      </dsp:nvSpPr>
      <dsp:spPr>
        <a:xfrm>
          <a:off x="2110551" y="1222450"/>
          <a:ext cx="2495604" cy="22930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Soil and water</a:t>
          </a:r>
          <a:endParaRPr lang="en-US" sz="2400" kern="1200" dirty="0"/>
        </a:p>
      </dsp:txBody>
      <dsp:txXfrm>
        <a:off x="2873789" y="1814833"/>
        <a:ext cx="1497362" cy="1261202"/>
      </dsp:txXfrm>
    </dsp:sp>
    <dsp:sp modelId="{9547F393-D591-4D5A-ABC3-0A01B5242D13}">
      <dsp:nvSpPr>
        <dsp:cNvPr id="0" name=""/>
        <dsp:cNvSpPr/>
      </dsp:nvSpPr>
      <dsp:spPr>
        <a:xfrm>
          <a:off x="651644" y="1295397"/>
          <a:ext cx="2377913" cy="214720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Livestock</a:t>
          </a:r>
          <a:endParaRPr lang="en-US" sz="2400" kern="1200" dirty="0"/>
        </a:p>
      </dsp:txBody>
      <dsp:txXfrm>
        <a:off x="875564" y="1850091"/>
        <a:ext cx="1426748" cy="1180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10/25/2012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10/25/2012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0" y="21336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4" name="Picture 3" descr="AR_WA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95400" y="3810000"/>
            <a:ext cx="6781800" cy="2471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4996A-DED7-44B4-9697-EC31778DA6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930"/>
            <a:ext cx="9144000" cy="1354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1447800"/>
            <a:ext cx="8153400" cy="17526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Improved Crop-livestock management systems for enhanced smallholder income and nutrition </a:t>
            </a:r>
            <a:endParaRPr lang="en-US" sz="3600" b="1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28600" y="3810000"/>
            <a:ext cx="8686800" cy="1676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533400" y="3352800"/>
            <a:ext cx="2819400" cy="2590800"/>
          </a:xfrm>
          <a:prstGeom prst="rect">
            <a:avLst/>
          </a:prstGeom>
        </p:spPr>
        <p:txBody>
          <a:bodyPr/>
          <a:lstStyle/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N. Karbo (Chairman)</a:t>
            </a: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R. Abaidoo</a:t>
            </a: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E.O. Otchere</a:t>
            </a: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G. Gamor</a:t>
            </a: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H. Abu</a:t>
            </a:r>
          </a:p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3581400"/>
            <a:ext cx="2819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>
                <a:latin typeface="Arial" pitchFamily="34" charset="0"/>
                <a:cs typeface="Arial" pitchFamily="34" charset="0"/>
              </a:rPr>
              <a:t>S.S. Buah (secretary)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M.S. Abdulai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M. Abdulai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Ben. Alenyorege</a:t>
            </a:r>
          </a:p>
          <a:p>
            <a:pPr marL="400050" indent="-400050">
              <a:buAutoNum type="romanU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Dzormeku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2057400"/>
            <a:ext cx="8686800" cy="44958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Are there adapted varieties for crop-livestock integration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Promotion of varieties that are drought tolerant or escape drought, e.g. quality protein maize varieties that produce good yield  under drought and striga conditions.</a:t>
            </a:r>
          </a:p>
          <a:p>
            <a:endParaRPr lang="en-US" sz="2400" dirty="0" smtClean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Promotion of dual-purpose varieties – varieties that will produce fodder without comprising grain production</a:t>
            </a:r>
          </a:p>
          <a:p>
            <a:endParaRPr lang="en-US" sz="2400" dirty="0" smtClean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Introduction of vegetables</a:t>
            </a:r>
            <a:endParaRPr lang="en-US" sz="2400" i="1" dirty="0" smtClean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  <a:p>
            <a:endParaRPr lang="en-US" sz="2400" i="1" dirty="0" smtClean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2800" i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Research ideas</a:t>
            </a:r>
            <a:endParaRPr lang="en-US" sz="2800" i="1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2057400"/>
            <a:ext cx="8686800" cy="44958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Causes of low productivity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Mindsets – Farmers consider farming as a way of life instead of a business entity</a:t>
            </a:r>
            <a:endParaRPr lang="en-US" sz="2400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Poor soil fertility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Striga infestation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Pests and disease problems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Weak extension system</a:t>
            </a:r>
          </a:p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Labour constraints/distribution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Poor farming practices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High cost and accessibility to input 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2800" i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Research ideas</a:t>
            </a:r>
            <a:endParaRPr lang="en-US" sz="2800" i="1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85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The importance of value addition at farmer level</a:t>
            </a:r>
            <a:endParaRPr lang="en-GB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8645728" cy="4696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2362200" y="2971800"/>
            <a:ext cx="4191000" cy="243840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" name="Freeform 4"/>
          <p:cNvSpPr/>
          <p:nvPr/>
        </p:nvSpPr>
        <p:spPr>
          <a:xfrm rot="19608386">
            <a:off x="1852613" y="2201863"/>
            <a:ext cx="808037" cy="1441450"/>
          </a:xfrm>
          <a:custGeom>
            <a:avLst/>
            <a:gdLst>
              <a:gd name="connsiteX0" fmla="*/ 685800 w 685800"/>
              <a:gd name="connsiteY0" fmla="*/ 1164771 h 1164771"/>
              <a:gd name="connsiteX1" fmla="*/ 478971 w 685800"/>
              <a:gd name="connsiteY1" fmla="*/ 707571 h 1164771"/>
              <a:gd name="connsiteX2" fmla="*/ 293914 w 685800"/>
              <a:gd name="connsiteY2" fmla="*/ 1023257 h 1164771"/>
              <a:gd name="connsiteX3" fmla="*/ 0 w 685800"/>
              <a:gd name="connsiteY3" fmla="*/ 0 h 1164771"/>
              <a:gd name="connsiteX4" fmla="*/ 0 w 685800"/>
              <a:gd name="connsiteY4" fmla="*/ 0 h 1164771"/>
              <a:gd name="connsiteX5" fmla="*/ 0 w 685800"/>
              <a:gd name="connsiteY5" fmla="*/ 0 h 1164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" h="1164771">
                <a:moveTo>
                  <a:pt x="685800" y="1164771"/>
                </a:moveTo>
                <a:cubicBezTo>
                  <a:pt x="615042" y="947964"/>
                  <a:pt x="544285" y="731157"/>
                  <a:pt x="478971" y="707571"/>
                </a:cubicBezTo>
                <a:cubicBezTo>
                  <a:pt x="413657" y="683985"/>
                  <a:pt x="373742" y="1141185"/>
                  <a:pt x="293914" y="1023257"/>
                </a:cubicBezTo>
                <a:cubicBezTo>
                  <a:pt x="214086" y="905329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head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2171700"/>
            <a:ext cx="133508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Poverty trap</a:t>
            </a:r>
            <a:endParaRPr lang="en-GB" dirty="0">
              <a:latin typeface="+mn-lt"/>
            </a:endParaRPr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4419600" y="2438400"/>
            <a:ext cx="2057400" cy="3810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Technologies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2133600" y="2057400"/>
            <a:ext cx="1219200" cy="3810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Markets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98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itle 10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382000" cy="609600"/>
          </a:xfrm>
        </p:spPr>
        <p:txBody>
          <a:bodyPr/>
          <a:lstStyle/>
          <a:p>
            <a:r>
              <a:rPr lang="en-US" sz="20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Integrating crop and livestock production offers ways to increase production while protecting the environment</a:t>
            </a:r>
            <a:r>
              <a:rPr lang="en-US" sz="2800" dirty="0" smtClean="0">
                <a:solidFill>
                  <a:srgbClr val="2603BD"/>
                </a:solidFill>
              </a:rPr>
              <a:t>. </a:t>
            </a:r>
            <a:endParaRPr lang="en-US" sz="2800" dirty="0">
              <a:solidFill>
                <a:srgbClr val="2603BD"/>
              </a:solidFill>
            </a:endParaRPr>
          </a:p>
        </p:txBody>
      </p:sp>
      <p:pic>
        <p:nvPicPr>
          <p:cNvPr id="1026" name="Picture 2" descr="IMG_00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5105400"/>
            <a:ext cx="2362200" cy="1524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7" name="Picture 3" descr="IMG_01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029200"/>
            <a:ext cx="2438400" cy="1524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" name="Picture 4" descr="G:\Pix\IMG_0583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133600"/>
            <a:ext cx="2362200" cy="144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own Arrow 7"/>
          <p:cNvSpPr/>
          <p:nvPr/>
        </p:nvSpPr>
        <p:spPr>
          <a:xfrm flipH="1" flipV="1">
            <a:off x="1447800" y="3657600"/>
            <a:ext cx="381000" cy="990600"/>
          </a:xfrm>
          <a:prstGeom prst="downArrow">
            <a:avLst/>
          </a:prstGeom>
          <a:solidFill>
            <a:srgbClr val="2603BD"/>
          </a:solidFill>
          <a:ln>
            <a:solidFill>
              <a:srgbClr val="26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 rot="10800000" flipV="1">
            <a:off x="3429000" y="5562600"/>
            <a:ext cx="2133600" cy="381000"/>
          </a:xfrm>
          <a:prstGeom prst="rightArrow">
            <a:avLst/>
          </a:prstGeom>
          <a:solidFill>
            <a:srgbClr val="2603BD"/>
          </a:solidFill>
          <a:ln>
            <a:solidFill>
              <a:srgbClr val="26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flipV="1">
            <a:off x="3200400" y="2362200"/>
            <a:ext cx="2286000" cy="304800"/>
          </a:xfrm>
          <a:prstGeom prst="rightArrow">
            <a:avLst/>
          </a:prstGeom>
          <a:solidFill>
            <a:srgbClr val="2603BD"/>
          </a:solidFill>
          <a:ln>
            <a:solidFill>
              <a:srgbClr val="26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 rot="10800000" flipH="1" flipV="1">
            <a:off x="7010400" y="3276600"/>
            <a:ext cx="381000" cy="1371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2603BD"/>
          </a:solidFill>
          <a:ln>
            <a:solidFill>
              <a:srgbClr val="26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http://html.slidesharecdn.com/croplivestockwestafricatarawali-120201000520-phpapp01/output006.png?1328183185"/>
          <p:cNvPicPr/>
          <p:nvPr/>
        </p:nvPicPr>
        <p:blipFill>
          <a:blip r:embed="rId6" cstate="print"/>
          <a:srcRect l="56530" t="47323" r="1789" b="22536"/>
          <a:stretch>
            <a:fillRect/>
          </a:stretch>
        </p:blipFill>
        <p:spPr bwMode="auto">
          <a:xfrm>
            <a:off x="6019800" y="1752600"/>
            <a:ext cx="24384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H:\DCIM\100CASIO\CIMG082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0" y="3505200"/>
            <a:ext cx="2590800" cy="1600200"/>
          </a:xfrm>
          <a:prstGeom prst="rect">
            <a:avLst/>
          </a:prstGeom>
          <a:noFill/>
        </p:spPr>
      </p:pic>
      <p:sp>
        <p:nvSpPr>
          <p:cNvPr id="14" name="Down Arrow 13"/>
          <p:cNvSpPr/>
          <p:nvPr/>
        </p:nvSpPr>
        <p:spPr>
          <a:xfrm rot="18627683" flipH="1" flipV="1">
            <a:off x="5834324" y="4829206"/>
            <a:ext cx="142352" cy="57965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2603BD"/>
          </a:solidFill>
          <a:ln>
            <a:solidFill>
              <a:srgbClr val="26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 rot="7052319" flipH="1" flipV="1">
            <a:off x="2603826" y="3334946"/>
            <a:ext cx="187118" cy="65846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2603BD"/>
          </a:solidFill>
          <a:ln>
            <a:solidFill>
              <a:srgbClr val="260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 Placeholder 1"/>
          <p:cNvSpPr txBox="1">
            <a:spLocks/>
          </p:cNvSpPr>
          <p:nvPr/>
        </p:nvSpPr>
        <p:spPr>
          <a:xfrm>
            <a:off x="0" y="3429000"/>
            <a:ext cx="1066800" cy="8382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Text Placeholder 1"/>
          <p:cNvSpPr txBox="1">
            <a:spLocks/>
          </p:cNvSpPr>
          <p:nvPr/>
        </p:nvSpPr>
        <p:spPr>
          <a:xfrm>
            <a:off x="0" y="3581400"/>
            <a:ext cx="1447800" cy="6858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Varieties, crop diversification,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Weather forecasting?</a:t>
            </a:r>
          </a:p>
        </p:txBody>
      </p:sp>
      <p:sp>
        <p:nvSpPr>
          <p:cNvPr id="19" name="Text Placeholder 1"/>
          <p:cNvSpPr txBox="1">
            <a:spLocks/>
          </p:cNvSpPr>
          <p:nvPr/>
        </p:nvSpPr>
        <p:spPr>
          <a:xfrm>
            <a:off x="7467600" y="3276600"/>
            <a:ext cx="1447800" cy="6858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Quality of crop residue?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Marketability</a:t>
            </a:r>
          </a:p>
        </p:txBody>
      </p:sp>
      <p:sp>
        <p:nvSpPr>
          <p:cNvPr id="20" name="Text Placeholder 1"/>
          <p:cNvSpPr txBox="1">
            <a:spLocks/>
          </p:cNvSpPr>
          <p:nvPr/>
        </p:nvSpPr>
        <p:spPr>
          <a:xfrm>
            <a:off x="7467600" y="4343400"/>
            <a:ext cx="1447800" cy="6858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Feed, health, genetics?</a:t>
            </a:r>
          </a:p>
        </p:txBody>
      </p:sp>
      <p:sp>
        <p:nvSpPr>
          <p:cNvPr id="21" name="Text Placeholder 1"/>
          <p:cNvSpPr txBox="1">
            <a:spLocks/>
          </p:cNvSpPr>
          <p:nvPr/>
        </p:nvSpPr>
        <p:spPr>
          <a:xfrm>
            <a:off x="304800" y="2590800"/>
            <a:ext cx="1447800" cy="6858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Quality and quantity etc?</a:t>
            </a:r>
          </a:p>
        </p:txBody>
      </p:sp>
      <p:sp>
        <p:nvSpPr>
          <p:cNvPr id="22" name="Text Placeholder 1"/>
          <p:cNvSpPr txBox="1">
            <a:spLocks/>
          </p:cNvSpPr>
          <p:nvPr/>
        </p:nvSpPr>
        <p:spPr>
          <a:xfrm>
            <a:off x="2895600" y="5943600"/>
            <a:ext cx="1447800" cy="6858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Quality and quantity etc?</a:t>
            </a:r>
          </a:p>
        </p:txBody>
      </p:sp>
      <p:sp>
        <p:nvSpPr>
          <p:cNvPr id="23" name="Text Placeholder 1"/>
          <p:cNvSpPr txBox="1">
            <a:spLocks/>
          </p:cNvSpPr>
          <p:nvPr/>
        </p:nvSpPr>
        <p:spPr>
          <a:xfrm>
            <a:off x="2819400" y="2895600"/>
            <a:ext cx="2971800" cy="45720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Nutritional qualities? Income. Value addition? Time allocation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2133600"/>
            <a:ext cx="8686800" cy="4495800"/>
          </a:xfrm>
        </p:spPr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Market analysis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Collective marketing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Input delivery systems 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Linking farmers to market</a:t>
            </a:r>
          </a:p>
          <a:p>
            <a:pPr>
              <a:buFontTx/>
              <a:buChar char="-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Gaps/entry points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2133600"/>
            <a:ext cx="8686800" cy="4495800"/>
          </a:xfrm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Land use and management -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(access to land is not considered a gap in the region)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Access to inputs (especially fertilizer and improved seeds)</a:t>
            </a:r>
          </a:p>
          <a:p>
            <a:pPr>
              <a:buFontTx/>
              <a:buChar char="-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Labour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Technologies (land preparation technologies)</a:t>
            </a:r>
          </a:p>
          <a:p>
            <a:pPr>
              <a:buFontTx/>
              <a:buChar char="-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Gaps/entry points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981200"/>
            <a:ext cx="8686800" cy="4495800"/>
          </a:xfrm>
        </p:spPr>
        <p:txBody>
          <a:bodyPr/>
          <a:lstStyle/>
          <a:p>
            <a:r>
              <a:rPr lang="en-US" sz="24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Extension delivery system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Involvement of the private sector in the extension delivery system.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Training of community livestock workers (men and women volunteers)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Extension volunteers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Credit delivery</a:t>
            </a:r>
          </a:p>
          <a:p>
            <a:pPr>
              <a:buFontTx/>
              <a:buChar char="-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Giving credit to groups of farmers instead of individual farmers</a:t>
            </a:r>
          </a:p>
          <a:p>
            <a:pPr>
              <a:buFontTx/>
              <a:buChar char="-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19200" y="12192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Gaps/entry points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981200"/>
            <a:ext cx="8686800" cy="4495800"/>
          </a:xfrm>
        </p:spPr>
        <p:txBody>
          <a:bodyPr/>
          <a:lstStyle/>
          <a:p>
            <a:r>
              <a:rPr lang="en-US" sz="24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Processing technologies (largely female-dominated activity)</a:t>
            </a:r>
          </a:p>
          <a:p>
            <a:pPr>
              <a:buFontTx/>
              <a:buChar char="-"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Labour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saving processing technologies (to reduce the drudgery)</a:t>
            </a:r>
          </a:p>
          <a:p>
            <a:pPr>
              <a:buFontTx/>
              <a:buChar char="-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19200" y="12192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Gaps/entry points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905000"/>
            <a:ext cx="8686800" cy="44958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Based on constraints, what do you see as key research areas to improve household productivity (crop-livestock-NRM-nutrition-markets)?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available technologies and institutional arrangements do we have that can be integrated to improve productivity and NRM?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specific activities will allow leveraging the power of integrated research?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- Which ones are region-specific?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- Which ones cut across regions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Task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2057400"/>
            <a:ext cx="8686800" cy="4495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Need to look at the interface among crops, livestock and soil and water relationships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Conceptual picture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447800" y="3048000"/>
          <a:ext cx="52578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905000"/>
            <a:ext cx="8686800" cy="4495800"/>
          </a:xfrm>
        </p:spPr>
        <p:txBody>
          <a:bodyPr/>
          <a:lstStyle/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Access to land and water resources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sz="2400" i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Project should collect secondary data (including case studies) to get a better understanding of  the land and water issues in the region (i.e., land and water management/administration in the region) for integration.</a:t>
            </a:r>
          </a:p>
          <a:p>
            <a:pPr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i="1" dirty="0" smtClean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Research ideas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2133600"/>
            <a:ext cx="8686800" cy="44958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Drought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i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Need to look at the weather forecasting systems in the region and improve upon it, if necessary.</a:t>
            </a:r>
          </a:p>
          <a:p>
            <a:r>
              <a:rPr lang="en-US" sz="2400" i="1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Explore indigenous methods of weather forecasting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371600"/>
            <a:ext cx="6934200" cy="609600"/>
          </a:xfrm>
        </p:spPr>
        <p:txBody>
          <a:bodyPr/>
          <a:lstStyle/>
          <a:p>
            <a:r>
              <a:rPr lang="en-US" sz="3600" dirty="0" smtClean="0">
                <a:solidFill>
                  <a:srgbClr val="2603BD"/>
                </a:solidFill>
                <a:latin typeface="Arial" pitchFamily="34" charset="0"/>
                <a:cs typeface="Arial" pitchFamily="34" charset="0"/>
              </a:rPr>
              <a:t>Research ideas</a:t>
            </a:r>
            <a:endParaRPr lang="en-US" sz="3600" dirty="0">
              <a:solidFill>
                <a:srgbClr val="2603B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WA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template_WA</Template>
  <TotalTime>982</TotalTime>
  <Words>481</Words>
  <Application>Microsoft Office PowerPoint</Application>
  <PresentationFormat>On-screen Show (4:3)</PresentationFormat>
  <Paragraphs>88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Africa RISING presentations template_WA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The importance of value addition at farmer level</vt:lpstr>
      <vt:lpstr>Integrating crop and livestock production offers ways to increase production while protecting the environment. </vt:lpstr>
      <vt:lpstr>Slide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IITA</dc:creator>
  <cp:lastModifiedBy>IITA</cp:lastModifiedBy>
  <cp:revision>215</cp:revision>
  <cp:lastPrinted>2011-10-06T11:45:23Z</cp:lastPrinted>
  <dcterms:created xsi:type="dcterms:W3CDTF">2012-10-19T07:48:16Z</dcterms:created>
  <dcterms:modified xsi:type="dcterms:W3CDTF">2012-10-25T09:30:12Z</dcterms:modified>
</cp:coreProperties>
</file>